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320" r:id="rId3"/>
    <p:sldId id="321" r:id="rId4"/>
    <p:sldId id="319" r:id="rId5"/>
    <p:sldId id="310" r:id="rId6"/>
    <p:sldId id="311" r:id="rId7"/>
    <p:sldId id="32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FACA6-8FD7-4E91-848A-D71C21550F91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717DE-A140-47FA-B410-AFD441DEE9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96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98744-7AC8-4886-B2CC-E48E2AA61BA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506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98744-7AC8-4886-B2CC-E48E2AA61BA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788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992C-0C8B-4823-B531-A6ED9CA0F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FC000-48E5-4E0C-8D35-074318081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CE7B-B221-47C4-9F60-3F8A1534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4765D-3A10-4103-8322-3AB1D670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3D48-0E6D-4CB8-90A2-0E565C4F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162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3A31-FF44-4A3B-BABC-6D100A8F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D73BA-32FC-458E-A538-2BF173943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1CBB4-DAF4-4D43-90B3-C180743D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713AC-3796-4633-A911-EAB6646A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5C6F-A30A-4750-8FF2-DE0B7736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26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A9A7D-E7C1-445B-8E15-672384087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D83E2-4EAE-4802-B22A-A79560169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D285D-5BEC-4871-80C4-DEAC6925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7401-EC43-474A-A365-CA332108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C22BB-17B7-4443-915D-F2CBFDB9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24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AU" dirty="0"/>
              <a:t>Insert background picture – right click, send to back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4363" y="645434"/>
            <a:ext cx="7704137" cy="513897"/>
          </a:xfrm>
        </p:spPr>
        <p:txBody>
          <a:bodyPr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Presentation Title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14362" y="1249363"/>
            <a:ext cx="7704137" cy="514123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Secondary Titles</a:t>
            </a:r>
          </a:p>
        </p:txBody>
      </p:sp>
    </p:spTree>
    <p:extLst>
      <p:ext uri="{BB962C8B-B14F-4D97-AF65-F5344CB8AC3E}">
        <p14:creationId xmlns:p14="http://schemas.microsoft.com/office/powerpoint/2010/main" val="59114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417445"/>
            <a:ext cx="9207500" cy="0"/>
          </a:xfrm>
          <a:prstGeom prst="line">
            <a:avLst/>
          </a:prstGeom>
          <a:ln>
            <a:solidFill>
              <a:srgbClr val="FFB612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39" y="417445"/>
            <a:ext cx="1955409" cy="7509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73528" y="677634"/>
            <a:ext cx="8732631" cy="539750"/>
          </a:xfrm>
        </p:spPr>
        <p:txBody>
          <a:bodyPr/>
          <a:lstStyle>
            <a:lvl1pPr marL="0" indent="0">
              <a:buNone/>
              <a:defRPr baseline="0">
                <a:solidFill>
                  <a:srgbClr val="FFBB1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AU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73528" y="1944561"/>
            <a:ext cx="5274129" cy="416651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003359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3359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03359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3359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0335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99188" y="1943788"/>
            <a:ext cx="5554662" cy="4167187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687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6065-A81B-4604-92B3-5CECD700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B215-C752-472C-8F84-0CB15DC55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E303B-C924-4830-97A4-AFD14361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1795D-5FAE-4612-96D7-1A8F6537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67EE5-6840-44C4-A9A3-A9296AC9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2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0525-C49F-4135-AD7D-C05753DF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1162C-75A7-4869-9C15-14A2A5116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AAD5-E568-40A1-A275-5270017E5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9B15-9359-41B6-80A0-CDC7E499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C380-ABD8-4A51-9E52-70CE34D7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95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7F4F-2A28-489B-8C84-24E7D674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CDE54-7CF7-48CA-BE16-C2374F33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7EE38-50E5-4564-8438-E885CA26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25180-DD47-43E9-A944-1043BA3E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5FB86-A8C5-4E67-A820-4946394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356AB-FDD5-40DC-9DE6-B899DBCB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62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EC8D-BE54-4DE6-B6CD-FEEB4188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D068C-E655-4421-8687-FBA119104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FF91E-6AB7-4EC9-9C14-1D43B4053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6ABD6-9157-4D49-A6E3-137F44EF3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6BE23-277E-4CB7-A45F-AA4A0E5DF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4C66C-4B13-49D2-96A4-CCA358CE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233EFD-CA00-42D4-8313-DB9CFD29E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08D44-1F57-4F9B-8E34-1368FE6E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638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6453-3401-42F0-9EB2-ADE69D1B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99044-327C-4C64-950F-78E10CD7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0917E-6B5D-4FDB-9C52-A667AE25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FED37-FE0E-47CE-B814-38595CBF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933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36AD5-F3F6-404D-AE69-5723DCBF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300CA-85F2-47A3-9E81-C9CB32FC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EEF73-A7F2-4586-AEC5-F1A72657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90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6BEC-3D11-4140-8237-8FFDFBAB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09191-BBC1-4FBA-8D7A-D35974CB8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5386C-5854-4050-93D9-9BC44FB34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0BF5F-7DBF-4574-B3EB-D51F790D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73C3F-77ED-46EE-98D1-1F2F0BE3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EDF1A-EFC2-453C-8DC8-430A211D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280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BF67-9F76-49A6-87C8-CE8CF6D3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B4E78-F85C-4215-99FB-3DCCD2959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5644F-6F83-4E82-A614-8815C6FC7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08AEE-C024-47B2-8053-A1BCDB0B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81F76-A94D-4B83-8269-E7FFA0D1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42D96-0CF2-49E5-B1ED-9AC80DFA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019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28BF-18F2-4131-A373-A2AF37411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8FA4B-EE2D-48AA-8C55-F3398F832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B231-D347-407C-9C26-E5BB46249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64A38-8EDD-425E-9289-3AC82F2AF59A}" type="datetimeFigureOut">
              <a:rPr lang="en-AU" smtClean="0"/>
              <a:t>17/11/2021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A480-F7B9-4621-8DA5-F03187ECC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68545-4F40-456F-9F1C-4623706B3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3A4D1-F71A-4FB0-8AE7-ED2D22F36D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544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hyperlink" Target="https://www.agtbreeding.com.au/variet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4363" y="3240355"/>
            <a:ext cx="8154499" cy="722046"/>
          </a:xfrm>
        </p:spPr>
        <p:txBody>
          <a:bodyPr/>
          <a:lstStyle/>
          <a:p>
            <a:r>
              <a:rPr lang="en-AU" b="1" dirty="0"/>
              <a:t>New wheat &amp; barley varieties</a:t>
            </a:r>
            <a:endParaRPr lang="en-AU" sz="20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14363" y="4303421"/>
            <a:ext cx="7704137" cy="1535025"/>
          </a:xfrm>
        </p:spPr>
        <p:txBody>
          <a:bodyPr/>
          <a:lstStyle/>
          <a:p>
            <a:r>
              <a:rPr lang="en-AU" dirty="0"/>
              <a:t>Rob Harris</a:t>
            </a:r>
          </a:p>
          <a:p>
            <a:r>
              <a:rPr lang="en-AU" dirty="0"/>
              <a:t>Marketing &amp; Production Manager - Victoria </a:t>
            </a:r>
          </a:p>
          <a:p>
            <a:r>
              <a:rPr lang="en-AU" sz="2000" dirty="0"/>
              <a:t>September 2021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121694"/>
            <a:ext cx="831850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29" y="3120552"/>
            <a:ext cx="2633597" cy="10045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DC290C-4D6F-4EA2-BA77-C5281E4D7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7"/>
    </mc:Choice>
    <mc:Fallback xmlns="">
      <p:transition spd="slow" advTm="1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529" y="677634"/>
            <a:ext cx="3178320" cy="539750"/>
          </a:xfrm>
        </p:spPr>
        <p:txBody>
          <a:bodyPr>
            <a:normAutofit/>
          </a:bodyPr>
          <a:lstStyle/>
          <a:p>
            <a:r>
              <a:rPr lang="en-AU" b="1" dirty="0"/>
              <a:t>Calibre (RAC2721)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1833" y="1410865"/>
            <a:ext cx="5274129" cy="4769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Derived from popular variety </a:t>
            </a:r>
            <a:r>
              <a:rPr lang="en-GB" sz="2400" dirty="0" err="1"/>
              <a:t>Scepter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Quick-mid maturity, similar to Mace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Very widely adapted, suited to most growing regions of SA/VIC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Good sprouting tolerance, similar to </a:t>
            </a:r>
            <a:r>
              <a:rPr lang="en-GB" sz="2400" dirty="0" err="1"/>
              <a:t>Scepter</a:t>
            </a:r>
            <a:r>
              <a:rPr lang="en-GB" sz="2400" dirty="0"/>
              <a:t> 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Longer coleoptile than most commonly grown varieties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Improved powdery mildew and stripe rust resistance over </a:t>
            </a:r>
            <a:r>
              <a:rPr lang="en-GB" sz="2400" dirty="0" err="1"/>
              <a:t>Scepter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AH quality classification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59478"/>
              </p:ext>
            </p:extLst>
          </p:nvPr>
        </p:nvGraphicFramePr>
        <p:xfrm>
          <a:off x="7085160" y="2110432"/>
          <a:ext cx="3697860" cy="29667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277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Stem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Stripe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Leaf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Yellow Leaf 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err="1"/>
                        <a:t>Septoria</a:t>
                      </a:r>
                      <a:r>
                        <a:rPr lang="en-AU" baseline="0" dirty="0"/>
                        <a:t> </a:t>
                      </a:r>
                      <a:r>
                        <a:rPr lang="en-AU" dirty="0" err="1"/>
                        <a:t>Tritici</a:t>
                      </a:r>
                      <a:r>
                        <a:rPr lang="en-AU" dirty="0"/>
                        <a:t> Blotch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Powdery Mildew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8926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Black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335F8C-4FDC-4AD4-A495-DF96CA0578F7}"/>
              </a:ext>
            </a:extLst>
          </p:cNvPr>
          <p:cNvSpPr txBox="1"/>
          <p:nvPr/>
        </p:nvSpPr>
        <p:spPr>
          <a:xfrm>
            <a:off x="7085160" y="1674776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2021 Provisional NVT disease ratings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656BEB-5504-47D0-9F6E-E6BCC500D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6"/>
    </mc:Choice>
    <mc:Fallback xmlns="">
      <p:transition spd="slow" advTm="7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529" y="677634"/>
            <a:ext cx="3178320" cy="539750"/>
          </a:xfrm>
        </p:spPr>
        <p:txBody>
          <a:bodyPr>
            <a:normAutofit fontScale="92500"/>
          </a:bodyPr>
          <a:lstStyle/>
          <a:p>
            <a:r>
              <a:rPr lang="en-AU" b="1" dirty="0"/>
              <a:t>Boree (V09063-47-16)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91833" y="1410865"/>
            <a:ext cx="5274129" cy="40295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Elite yielding APH quality (S NSW Zone) variety for main season sowing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Mid season maturity, similar to Beckom and </a:t>
            </a:r>
            <a:r>
              <a:rPr lang="en-GB" sz="2400" dirty="0" err="1"/>
              <a:t>Scepter</a:t>
            </a:r>
            <a:endParaRPr lang="en-GB" sz="2400" dirty="0"/>
          </a:p>
          <a:p>
            <a:pPr>
              <a:lnSpc>
                <a:spcPct val="100000"/>
              </a:lnSpc>
            </a:pPr>
            <a:r>
              <a:rPr lang="en-GB" sz="2400" dirty="0"/>
              <a:t>Broadly adapted, suits a range of soil types and environments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Suitable for wheat-on-wheat rotations, with good yellow leaf spot resistance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Good lodging resistance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61876"/>
              </p:ext>
            </p:extLst>
          </p:nvPr>
        </p:nvGraphicFramePr>
        <p:xfrm>
          <a:off x="7085160" y="2110432"/>
          <a:ext cx="3697860" cy="29667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277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Stem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Stripe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MRMS/S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Leaf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Yellow Leaf Spot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err="1"/>
                        <a:t>Septoria</a:t>
                      </a:r>
                      <a:r>
                        <a:rPr lang="en-AU" baseline="0" dirty="0"/>
                        <a:t> </a:t>
                      </a:r>
                      <a:r>
                        <a:rPr lang="en-AU" dirty="0" err="1"/>
                        <a:t>Tritici</a:t>
                      </a:r>
                      <a:r>
                        <a:rPr lang="en-AU" dirty="0"/>
                        <a:t> Blotch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Powdery Mildew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8926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Black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7335F8C-4FDC-4AD4-A495-DF96CA0578F7}"/>
              </a:ext>
            </a:extLst>
          </p:cNvPr>
          <p:cNvSpPr txBox="1"/>
          <p:nvPr/>
        </p:nvSpPr>
        <p:spPr>
          <a:xfrm>
            <a:off x="7085160" y="1686278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2021 Provisional NVT disease ratings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C75167-2E1D-4F03-A3A6-7E8C248BA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2"/>
    </mc:Choice>
    <mc:Fallback xmlns="">
      <p:transition spd="slow" advTm="4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1FA2A3C-6A43-4EF8-B4E8-B29ED67EED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t="5" b="5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4363" y="3240355"/>
            <a:ext cx="8154499" cy="722046"/>
          </a:xfrm>
        </p:spPr>
        <p:txBody>
          <a:bodyPr/>
          <a:lstStyle/>
          <a:p>
            <a:r>
              <a:rPr lang="en-AU" b="1" dirty="0"/>
              <a:t>Barley</a:t>
            </a:r>
            <a:endParaRPr lang="en-AU" sz="2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121694"/>
            <a:ext cx="831850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29" y="3120552"/>
            <a:ext cx="2633597" cy="10045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2CED72-59B3-4B06-BDD5-CDCA2411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7"/>
    </mc:Choice>
    <mc:Fallback xmlns="">
      <p:transition spd="slow" advTm="1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528" y="677634"/>
            <a:ext cx="2971287" cy="539750"/>
          </a:xfrm>
        </p:spPr>
        <p:txBody>
          <a:bodyPr>
            <a:normAutofit fontScale="92500"/>
          </a:bodyPr>
          <a:lstStyle/>
          <a:p>
            <a:r>
              <a:rPr lang="en-AU" b="1" dirty="0"/>
              <a:t>Cyclops (AGTB0200)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8241" y="1522612"/>
            <a:ext cx="6454299" cy="46577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high yielding barley for low to medium rainfall environments</a:t>
            </a:r>
          </a:p>
          <a:p>
            <a:pPr>
              <a:lnSpc>
                <a:spcPct val="110000"/>
              </a:lnSpc>
            </a:pPr>
            <a:r>
              <a:rPr lang="en-GB" dirty="0"/>
              <a:t>Quick-mid maturity, slightly slower than Spartacus CL</a:t>
            </a:r>
          </a:p>
          <a:p>
            <a:pPr>
              <a:lnSpc>
                <a:spcPct val="110000"/>
              </a:lnSpc>
            </a:pPr>
            <a:r>
              <a:rPr lang="en-GB" dirty="0"/>
              <a:t>Wide adaptation to a range of environments and seasonal conditions</a:t>
            </a:r>
          </a:p>
          <a:p>
            <a:pPr>
              <a:lnSpc>
                <a:spcPct val="110000"/>
              </a:lnSpc>
            </a:pPr>
            <a:r>
              <a:rPr lang="en-GB" dirty="0"/>
              <a:t>Erect growing Hindmarsh plant type</a:t>
            </a:r>
          </a:p>
          <a:p>
            <a:pPr>
              <a:lnSpc>
                <a:spcPct val="110000"/>
              </a:lnSpc>
            </a:pPr>
            <a:r>
              <a:rPr lang="en-GB" dirty="0"/>
              <a:t>Less susceptible to lodging than taller varieties such as Compass</a:t>
            </a:r>
          </a:p>
          <a:p>
            <a:pPr>
              <a:lnSpc>
                <a:spcPct val="110000"/>
              </a:lnSpc>
            </a:pPr>
            <a:r>
              <a:rPr lang="en-GB" dirty="0"/>
              <a:t>Competitive physical grain quality package</a:t>
            </a:r>
          </a:p>
          <a:p>
            <a:pPr>
              <a:lnSpc>
                <a:spcPct val="110000"/>
              </a:lnSpc>
            </a:pPr>
            <a:r>
              <a:rPr lang="en-GB" dirty="0"/>
              <a:t>Has entered the Barley Australia malt accreditation program but is currently deliverable as Barley/Feed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75715"/>
              </p:ext>
            </p:extLst>
          </p:nvPr>
        </p:nvGraphicFramePr>
        <p:xfrm>
          <a:off x="7447474" y="2075922"/>
          <a:ext cx="3697857" cy="22250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74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Scald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Leaf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SVSp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SFNB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NFNB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MSp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Powdery Mildew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MSp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8926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FC0E24-F3A8-49B1-8CD4-03E2DEE42647}"/>
              </a:ext>
            </a:extLst>
          </p:cNvPr>
          <p:cNvSpPr txBox="1"/>
          <p:nvPr/>
        </p:nvSpPr>
        <p:spPr>
          <a:xfrm>
            <a:off x="7447474" y="1608448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2021 Provisional NVT disease ratings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5370D1-4419-46B4-B072-583FB6F4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90"/>
    </mc:Choice>
    <mc:Fallback xmlns="">
      <p:transition spd="slow" advTm="7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528" y="677634"/>
            <a:ext cx="3465868" cy="650834"/>
          </a:xfrm>
        </p:spPr>
        <p:txBody>
          <a:bodyPr>
            <a:normAutofit/>
          </a:bodyPr>
          <a:lstStyle/>
          <a:p>
            <a:r>
              <a:rPr lang="en-AU" b="1" dirty="0"/>
              <a:t>Minotaur (AGTB0213)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9487" y="1528364"/>
            <a:ext cx="6274097" cy="45101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A lower risk alternative to RGT Planet</a:t>
            </a:r>
          </a:p>
          <a:p>
            <a:pPr>
              <a:lnSpc>
                <a:spcPct val="110000"/>
              </a:lnSpc>
            </a:pPr>
            <a:r>
              <a:rPr lang="en-GB" dirty="0"/>
              <a:t>Best suited to medium to higher rainfall environments</a:t>
            </a:r>
          </a:p>
          <a:p>
            <a:pPr>
              <a:lnSpc>
                <a:spcPct val="110000"/>
              </a:lnSpc>
            </a:pPr>
            <a:r>
              <a:rPr lang="en-GB" dirty="0"/>
              <a:t>Mid-slow maturity, slightly slower than RGT Planet</a:t>
            </a:r>
          </a:p>
          <a:p>
            <a:pPr>
              <a:lnSpc>
                <a:spcPct val="110000"/>
              </a:lnSpc>
            </a:pPr>
            <a:r>
              <a:rPr lang="en-GB" dirty="0"/>
              <a:t>Broader adaptation than RGT Planet, delivering more stable yields across a wider range of environmental conditions</a:t>
            </a:r>
          </a:p>
          <a:p>
            <a:pPr>
              <a:lnSpc>
                <a:spcPct val="110000"/>
              </a:lnSpc>
            </a:pPr>
            <a:r>
              <a:rPr lang="en-GB" dirty="0"/>
              <a:t>Improved test weight compared with RGT Planet</a:t>
            </a:r>
          </a:p>
          <a:p>
            <a:pPr>
              <a:lnSpc>
                <a:spcPct val="110000"/>
              </a:lnSpc>
            </a:pPr>
            <a:r>
              <a:rPr lang="en-GB" dirty="0"/>
              <a:t>Has entered malt accreditation program but is currently deliverable as Barley/Feed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02272"/>
              </p:ext>
            </p:extLst>
          </p:nvPr>
        </p:nvGraphicFramePr>
        <p:xfrm>
          <a:off x="7039153" y="2432480"/>
          <a:ext cx="3697857" cy="22250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874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Scald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Leaf Rust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SFNB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NFNB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MSp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Powdery Mildew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</a:t>
                      </a:r>
                      <a:endParaRPr lang="en-A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8926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144989-13CC-4F66-A165-AFFC43DE073F}"/>
              </a:ext>
            </a:extLst>
          </p:cNvPr>
          <p:cNvSpPr txBox="1"/>
          <p:nvPr/>
        </p:nvSpPr>
        <p:spPr>
          <a:xfrm>
            <a:off x="7039153" y="1990438"/>
            <a:ext cx="360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2021 Provisional NVT disease ratings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4F81A2-8BBD-4572-B0FF-26DD33982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26"/>
    </mc:Choice>
    <mc:Fallback xmlns="">
      <p:transition spd="slow" advTm="6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3528" y="677634"/>
            <a:ext cx="3465868" cy="650834"/>
          </a:xfrm>
        </p:spPr>
        <p:txBody>
          <a:bodyPr>
            <a:normAutofit/>
          </a:bodyPr>
          <a:lstStyle/>
          <a:p>
            <a:r>
              <a:rPr lang="en-AU" b="1" dirty="0"/>
              <a:t>Further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9487" y="1810160"/>
            <a:ext cx="10495290" cy="36819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400" dirty="0"/>
              <a:t>NVT Website to see how well these varieties have performed last season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Boree, Minotaur and Cyclops are present in ICC variety trials this season: results will be available to members after harvest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Check out the AGT Website for Fact Sheets on all our new releases </a:t>
            </a:r>
            <a:r>
              <a:rPr lang="en-GB" sz="2400" dirty="0">
                <a:hlinkClick r:id="rId4"/>
              </a:rPr>
              <a:t>https://www.agtbreeding.com.au/varieties</a:t>
            </a:r>
            <a:endParaRPr lang="en-GB" sz="2400" dirty="0"/>
          </a:p>
          <a:p>
            <a:pPr>
              <a:lnSpc>
                <a:spcPct val="110000"/>
              </a:lnSpc>
            </a:pPr>
            <a:r>
              <a:rPr lang="en-GB" sz="2400" dirty="0"/>
              <a:t>On our website you can also find details on how to source seed of our varieties</a:t>
            </a:r>
          </a:p>
          <a:p>
            <a:pPr>
              <a:lnSpc>
                <a:spcPct val="110000"/>
              </a:lnSpc>
            </a:pPr>
            <a:r>
              <a:rPr lang="en-GB" sz="2400" dirty="0"/>
              <a:t>Please don’t hesitate to contact me if you have any questions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758E18-8E44-47FA-B60E-83669107C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93"/>
    </mc:Choice>
    <mc:Fallback xmlns="">
      <p:transition spd="slow" advTm="7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442</Words>
  <Application>Microsoft Office PowerPoint</Application>
  <PresentationFormat>Widescreen</PresentationFormat>
  <Paragraphs>102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Harris</dc:creator>
  <cp:lastModifiedBy>Mel Mann</cp:lastModifiedBy>
  <cp:revision>5</cp:revision>
  <dcterms:created xsi:type="dcterms:W3CDTF">2021-09-14T22:23:17Z</dcterms:created>
  <dcterms:modified xsi:type="dcterms:W3CDTF">2021-11-17T07:16:58Z</dcterms:modified>
</cp:coreProperties>
</file>